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77" r:id="rId4"/>
    <p:sldId id="257" r:id="rId5"/>
    <p:sldId id="264" r:id="rId6"/>
    <p:sldId id="267" r:id="rId7"/>
    <p:sldId id="258" r:id="rId8"/>
    <p:sldId id="265" r:id="rId10"/>
    <p:sldId id="259" r:id="rId11"/>
    <p:sldId id="266" r:id="rId12"/>
    <p:sldId id="260" r:id="rId13"/>
    <p:sldId id="262" r:id="rId14"/>
    <p:sldId id="263" r:id="rId15"/>
    <p:sldId id="268" r:id="rId16"/>
    <p:sldId id="273" r:id="rId17"/>
    <p:sldId id="269" r:id="rId18"/>
    <p:sldId id="271" r:id="rId19"/>
    <p:sldId id="270" r:id="rId20"/>
    <p:sldId id="272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B350C2-0684-470A-BAFD-B663CFB6C794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en-IN" altLang="x-none" sz="1200" dirty="0"/>
            </a:fld>
            <a:endParaRPr lang="en-IN" altLang="x-non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en-IN" altLang="x-none" dirty="0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IN" altLang="x-none" sz="1200" dirty="0"/>
            </a:fld>
            <a:endParaRPr lang="en-IN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33A60-B694-4620-94C6-75545B822124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33A60-B694-4620-94C6-75545B822124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33A60-B694-4620-94C6-75545B822124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33A60-B694-4620-94C6-75545B822124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33A60-B694-4620-94C6-75545B822124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33A60-B694-4620-94C6-75545B822124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33A60-B694-4620-94C6-75545B822124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33A60-B694-4620-94C6-75545B822124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33A60-B694-4620-94C6-75545B822124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33A60-B694-4620-94C6-75545B822124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33A60-B694-4620-94C6-75545B822124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E33A60-B694-4620-94C6-75545B822124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4191000"/>
            <a:ext cx="7772400" cy="1470025"/>
          </a:xfrm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  <a:buNone/>
            </a:pPr>
            <a:r>
              <a:rPr lang="en-IN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</a:rPr>
              <a:t>JCS1701-</a:t>
            </a:r>
            <a:r>
              <a:rPr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</a:rPr>
              <a:t>BIG DATA </a:t>
            </a:r>
            <a:r>
              <a:rPr lang="en-IN" b="1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</a:rPr>
              <a:t>ANALYTICS</a:t>
            </a:r>
            <a:endParaRPr lang="en-IN" b="1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30555" y="237490"/>
            <a:ext cx="7727315" cy="1285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 sz="36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JERUSALEM COLLEGE OF ENGINEERING</a:t>
            </a:r>
            <a:endParaRPr lang="en-US" altLang="en-US" sz="3600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en-US" sz="36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IN" altLang="en-US" sz="36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DEPARTMENT OF COMPUTERSCIENCE ENGINEERING</a:t>
            </a:r>
            <a:endParaRPr lang="en-US" altLang="en-US" sz="36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en-US" sz="36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en-US" sz="36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958850" y="5448300"/>
            <a:ext cx="7182485" cy="1201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IN" altLang="en-US" sz="2800" b="1">
                <a:latin typeface="Times New Roman" panose="02020603050405020304" charset="0"/>
                <a:cs typeface="Times New Roman" panose="02020603050405020304" charset="0"/>
              </a:rPr>
              <a:t>Presented by:</a:t>
            </a:r>
            <a:endParaRPr lang="en-IN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IN" altLang="en-US" sz="2800" b="1">
                <a:latin typeface="Times New Roman" panose="02020603050405020304" charset="0"/>
                <a:cs typeface="Times New Roman" panose="02020603050405020304" charset="0"/>
              </a:rPr>
              <a:t>M.MARIA JERALDIN SINDHIA , AP/CSE</a:t>
            </a:r>
            <a:endParaRPr lang="en-I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9388" y="692150"/>
            <a:ext cx="5021262" cy="2016125"/>
          </a:xfrm>
        </p:spPr>
      </p:pic>
      <p:pic>
        <p:nvPicPr>
          <p:cNvPr id="1126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763" y="2708275"/>
            <a:ext cx="5259387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4797425"/>
            <a:ext cx="5903912" cy="194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Box 1"/>
          <p:cNvSpPr txBox="1"/>
          <p:nvPr/>
        </p:nvSpPr>
        <p:spPr>
          <a:xfrm>
            <a:off x="6948488" y="6165850"/>
            <a:ext cx="2036762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IN" altLang="x-none" sz="800" dirty="0">
                <a:latin typeface="Calibri" panose="020F0502020204030204" pitchFamily="34" charset="0"/>
                <a:ea typeface="Arial" panose="020B0604020202020204" pitchFamily="34" charset="0"/>
              </a:rPr>
              <a:t>http://www.meltinfo.com/ppt/ibm-big-data</a:t>
            </a:r>
            <a:endParaRPr lang="en-IN" altLang="x-none" sz="8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Evolution of Business Intelligence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1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68313" y="3427413"/>
            <a:ext cx="2901950" cy="2292350"/>
          </a:xfrm>
        </p:spPr>
      </p:pic>
      <p:pic>
        <p:nvPicPr>
          <p:cNvPr id="1229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913" y="1404938"/>
            <a:ext cx="3035300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38" y="3644900"/>
            <a:ext cx="345122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575" y="1792288"/>
            <a:ext cx="2871788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450" y="2311400"/>
            <a:ext cx="1779588" cy="1116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2781300"/>
            <a:ext cx="655638" cy="646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8038" y="4125913"/>
            <a:ext cx="1517650" cy="665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713" y="2376488"/>
            <a:ext cx="865187" cy="493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8650" y="4459288"/>
            <a:ext cx="865188" cy="493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8763" y="3776663"/>
            <a:ext cx="869950" cy="928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1" name="TextBox 7"/>
          <p:cNvSpPr txBox="1"/>
          <p:nvPr/>
        </p:nvSpPr>
        <p:spPr>
          <a:xfrm>
            <a:off x="3813175" y="3871913"/>
            <a:ext cx="68738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dirty="0">
                <a:latin typeface="Calibri" panose="020F0502020204030204" pitchFamily="34" charset="0"/>
                <a:ea typeface="Arial" panose="020B0604020202020204" pitchFamily="34" charset="0"/>
              </a:rPr>
              <a:t>scale</a:t>
            </a:r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12302" name="Rectangle 9"/>
          <p:cNvSpPr/>
          <p:nvPr/>
        </p:nvSpPr>
        <p:spPr>
          <a:xfrm>
            <a:off x="5867400" y="2376488"/>
            <a:ext cx="64928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IN" altLang="x-none" dirty="0">
                <a:latin typeface="Calibri" panose="020F0502020204030204" pitchFamily="34" charset="0"/>
                <a:ea typeface="Arial" panose="020B0604020202020204" pitchFamily="34" charset="0"/>
              </a:rPr>
              <a:t>scale</a:t>
            </a:r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12303" name="Rectangle 11"/>
          <p:cNvSpPr/>
          <p:nvPr/>
        </p:nvSpPr>
        <p:spPr>
          <a:xfrm>
            <a:off x="1370013" y="6092825"/>
            <a:ext cx="10001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dirty="0">
                <a:latin typeface="Arial Black" panose="020B0A04020102020204" pitchFamily="34" charset="0"/>
                <a:ea typeface="Arial" panose="020B0604020202020204" pitchFamily="34" charset="0"/>
              </a:rPr>
              <a:t>1990’s</a:t>
            </a:r>
            <a:endParaRPr lang="en-IN" altLang="x-none" dirty="0"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  <p:sp>
        <p:nvSpPr>
          <p:cNvPr id="12304" name="Rectangle 13"/>
          <p:cNvSpPr/>
          <p:nvPr/>
        </p:nvSpPr>
        <p:spPr>
          <a:xfrm>
            <a:off x="3713163" y="6030913"/>
            <a:ext cx="10001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dirty="0">
                <a:latin typeface="Arial Black" panose="020B0A04020102020204" pitchFamily="34" charset="0"/>
                <a:ea typeface="Arial" panose="020B0604020202020204" pitchFamily="34" charset="0"/>
              </a:rPr>
              <a:t>2000’s</a:t>
            </a:r>
            <a:endParaRPr lang="en-IN" altLang="x-none" dirty="0"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  <p:sp>
        <p:nvSpPr>
          <p:cNvPr id="12305" name="Rectangle 14"/>
          <p:cNvSpPr/>
          <p:nvPr/>
        </p:nvSpPr>
        <p:spPr>
          <a:xfrm>
            <a:off x="6251575" y="6030913"/>
            <a:ext cx="9985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dirty="0">
                <a:latin typeface="Arial Black" panose="020B0A04020102020204" pitchFamily="34" charset="0"/>
                <a:ea typeface="Arial" panose="020B0604020202020204" pitchFamily="34" charset="0"/>
              </a:rPr>
              <a:t>2010’s</a:t>
            </a:r>
            <a:endParaRPr lang="en-IN" altLang="x-none" dirty="0"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  <p:sp>
        <p:nvSpPr>
          <p:cNvPr id="12306" name="TextBox 2"/>
          <p:cNvSpPr txBox="1"/>
          <p:nvPr/>
        </p:nvSpPr>
        <p:spPr>
          <a:xfrm>
            <a:off x="827088" y="6400800"/>
            <a:ext cx="7486650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IN" altLang="x-none" sz="1000" dirty="0">
                <a:latin typeface="Calibri" panose="020F0502020204030204" pitchFamily="34" charset="0"/>
                <a:ea typeface="Arial" panose="020B0604020202020204" pitchFamily="34" charset="0"/>
              </a:rPr>
              <a:t>https://www.google.de/search?q=evolution+of+business+intelligence&amp;newwindow=1&amp;tbm=isch&amp;tbo=u&amp;source=univ&amp;sa=X&amp;ei=gEGoU5KXBuTb4QSGsoH4BQ&amp;ved=0CDsQsAQ&amp;biw=1366&amp;bih=64</a:t>
            </a:r>
            <a:endParaRPr lang="en-IN" altLang="x-none" sz="10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476375" y="1341438"/>
            <a:ext cx="6119813" cy="3146425"/>
          </a:xfrm>
        </p:spPr>
      </p:pic>
      <p:sp>
        <p:nvSpPr>
          <p:cNvPr id="13315" name="Rectangle 3"/>
          <p:cNvSpPr/>
          <p:nvPr/>
        </p:nvSpPr>
        <p:spPr>
          <a:xfrm>
            <a:off x="1763713" y="5084763"/>
            <a:ext cx="4572000" cy="1477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b="1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OLTP: </a:t>
            </a:r>
            <a:r>
              <a:rPr dirty="0">
                <a:latin typeface="Calibri" panose="020F0502020204030204" pitchFamily="34" charset="0"/>
                <a:ea typeface="Arial" panose="020B0604020202020204" pitchFamily="34" charset="0"/>
              </a:rPr>
              <a:t>Online Transaction Processing   (DBMSs)</a:t>
            </a:r>
            <a:endParaRPr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buNone/>
            </a:pPr>
            <a:r>
              <a:rPr b="1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OLAP: </a:t>
            </a:r>
            <a:r>
              <a:rPr dirty="0">
                <a:latin typeface="Calibri" panose="020F0502020204030204" pitchFamily="34" charset="0"/>
                <a:ea typeface="Arial" panose="020B0604020202020204" pitchFamily="34" charset="0"/>
              </a:rPr>
              <a:t>Online Analytical Processing   (Data Warehousing)</a:t>
            </a:r>
            <a:endParaRPr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buNone/>
            </a:pPr>
            <a:r>
              <a:rPr b="1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RTAP: </a:t>
            </a:r>
            <a:r>
              <a:rPr dirty="0">
                <a:latin typeface="Calibri" panose="020F0502020204030204" pitchFamily="34" charset="0"/>
                <a:ea typeface="Arial" panose="020B0604020202020204" pitchFamily="34" charset="0"/>
              </a:rPr>
              <a:t>Real-Time Analytics Processing  (Big Data Architecture &amp; technology)</a:t>
            </a:r>
            <a:endParaRPr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r>
              <a:rPr dirty="0"/>
              <a:t>Big data in design and engineering</a:t>
            </a:r>
            <a:endParaRPr lang="en-IN" altLang="x-none" dirty="0"/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vert="horz" wrap="square" lIns="91440" tIns="45720" rIns="91440" bIns="45720" anchor="t" anchorCtr="0"/>
          <a:p>
            <a:r>
              <a:rPr sz="2800" dirty="0"/>
              <a:t>Engineering department of manufacturing companies.</a:t>
            </a:r>
            <a:endParaRPr sz="2800" dirty="0"/>
          </a:p>
          <a:p>
            <a:r>
              <a:rPr lang="en-IN" altLang="x-none" sz="2800" dirty="0"/>
              <a:t>Boeing’s new 787 aircraft is perhaps the best example of Big Data, a plane designed and manufactured.</a:t>
            </a:r>
            <a:endParaRPr lang="en-IN" altLang="x-none" sz="2800" dirty="0"/>
          </a:p>
          <a:p>
            <a:r>
              <a:rPr lang="en-IN" altLang="x-none" sz="2800" dirty="0"/>
              <a:t>Big Data needs to be transferred for conversion into machining related information to allow the product to be manufactured.</a:t>
            </a:r>
            <a:endParaRPr sz="2800" dirty="0"/>
          </a:p>
          <a:p>
            <a:endParaRPr lang="en-IN" altLang="x-non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Reasons for the importance of Big Data 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algn="just"/>
            <a:r>
              <a:rPr dirty="0"/>
              <a:t>Increase innovation and development of next generation product</a:t>
            </a:r>
            <a:endParaRPr dirty="0"/>
          </a:p>
          <a:p>
            <a:pPr algn="just"/>
            <a:r>
              <a:rPr dirty="0"/>
              <a:t>Improve customer satisfaction</a:t>
            </a:r>
            <a:endParaRPr dirty="0"/>
          </a:p>
          <a:p>
            <a:pPr algn="just"/>
            <a:r>
              <a:rPr dirty="0"/>
              <a:t>Sharpen competitive advantages</a:t>
            </a:r>
            <a:endParaRPr dirty="0"/>
          </a:p>
          <a:p>
            <a:pPr algn="just"/>
            <a:r>
              <a:rPr dirty="0"/>
              <a:t>Create more narrow segmentation of customers</a:t>
            </a:r>
            <a:endParaRPr dirty="0"/>
          </a:p>
          <a:p>
            <a:pPr algn="just"/>
            <a:r>
              <a:rPr dirty="0"/>
              <a:t>Reduce downtime</a:t>
            </a:r>
            <a:endParaRPr lang="en-IN" altLang="x-non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r>
              <a:rPr dirty="0"/>
              <a:t>Cloud and big data</a:t>
            </a:r>
            <a:endParaRPr lang="en-IN" altLang="x-none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vert="horz" wrap="square" lIns="91440" tIns="45720" rIns="91440" bIns="45720" anchor="t" anchorCtr="0"/>
          <a:p>
            <a:pPr algn="just"/>
            <a:r>
              <a:rPr lang="en-IN" altLang="x-none" sz="2800" dirty="0"/>
              <a:t>In fact from a Cloud perspective I believe that the transfer and archiving of Big Data will become a key capability of a manufacturing focused cloud environment</a:t>
            </a:r>
            <a:r>
              <a:rPr lang="en-IN" altLang="x-none" dirty="0"/>
              <a:t>.</a:t>
            </a:r>
            <a:endParaRPr lang="en-IN" altLang="x-none" dirty="0"/>
          </a:p>
          <a:p>
            <a:pPr algn="just"/>
            <a:r>
              <a:rPr lang="en-IN" altLang="x-none" sz="2800" dirty="0"/>
              <a:t>Servers based on the Intel® Xeon® processor E5 and E7 families are at the heart of infrastructure that </a:t>
            </a:r>
            <a:r>
              <a:rPr lang="en-IN" altLang="x-none" sz="2800" dirty="0"/>
              <a:t>supports both cloud and big data environments.</a:t>
            </a:r>
            <a:endParaRPr lang="en-IN" altLang="x-none" sz="2800" dirty="0"/>
          </a:p>
          <a:p>
            <a:pPr algn="just"/>
            <a:r>
              <a:rPr lang="en-IN" altLang="x-none" sz="2800" dirty="0"/>
              <a:t>Ideal </a:t>
            </a:r>
            <a:r>
              <a:rPr lang="en-IN" altLang="x-none" sz="2800" dirty="0"/>
              <a:t>for storing and processing large volumes of data</a:t>
            </a:r>
            <a:endParaRPr lang="en-IN" altLang="x-none" sz="2800" dirty="0"/>
          </a:p>
          <a:p>
            <a:pPr algn="just"/>
            <a:r>
              <a:rPr lang="en-IN" altLang="x-none" sz="2800" dirty="0"/>
              <a:t>Web based tools will allow you to upload your Big Data to the manufacturing cloud, </a:t>
            </a:r>
            <a:endParaRPr lang="en-IN" altLang="x-none" sz="2800" dirty="0"/>
          </a:p>
          <a:p>
            <a:endParaRPr lang="en-IN" altLang="x-none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r>
              <a:rPr dirty="0"/>
              <a:t>Bigdata in Ecommerce</a:t>
            </a:r>
            <a:endParaRPr lang="en-IN" altLang="x-none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algn="just"/>
            <a:r>
              <a:rPr dirty="0"/>
              <a:t>Collect, store and organize data from multiple data sources.</a:t>
            </a:r>
            <a:endParaRPr dirty="0"/>
          </a:p>
          <a:p>
            <a:pPr algn="just"/>
            <a:r>
              <a:rPr dirty="0"/>
              <a:t>Bigdata track and better understand a variety of information from many different sources(i.e., inventory management system, CRM, Adword/Adsence analytics, email service provider statastics etc).</a:t>
            </a:r>
            <a:endParaRPr lang="en-IN" altLang="x-non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r>
              <a:rPr dirty="0"/>
              <a:t>PLM in Big Data</a:t>
            </a:r>
            <a:endParaRPr lang="en-IN" altLang="x-none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algn="just"/>
            <a:r>
              <a:rPr dirty="0"/>
              <a:t>Big data grows ridiculously fast</a:t>
            </a:r>
            <a:endParaRPr dirty="0"/>
          </a:p>
          <a:p>
            <a:pPr algn="just"/>
            <a:r>
              <a:rPr dirty="0"/>
              <a:t>Most Big data is ephemeral by nature</a:t>
            </a:r>
            <a:endParaRPr dirty="0"/>
          </a:p>
          <a:p>
            <a:pPr algn="just"/>
            <a:r>
              <a:rPr dirty="0"/>
              <a:t>Out-of-date Big data can undermine the results of your business analytics</a:t>
            </a:r>
            <a:endParaRPr lang="en-IN" altLang="x-non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r>
              <a:rPr dirty="0"/>
              <a:t>PLM adopts Big Data?</a:t>
            </a:r>
            <a:endParaRPr lang="en-IN" altLang="x-none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algn="just"/>
            <a:r>
              <a:rPr dirty="0"/>
              <a:t>Too big and too abstract.</a:t>
            </a:r>
            <a:endParaRPr dirty="0"/>
          </a:p>
          <a:p>
            <a:pPr algn="just"/>
            <a:endParaRPr dirty="0"/>
          </a:p>
          <a:p>
            <a:pPr algn="just"/>
            <a:r>
              <a:rPr dirty="0"/>
              <a:t>This is not simple and will not happen overnight for most of manufacturing companies using PLM systems.</a:t>
            </a:r>
            <a:endParaRPr dirty="0"/>
          </a:p>
          <a:p>
            <a:pPr algn="just"/>
            <a:endParaRPr dirty="0"/>
          </a:p>
          <a:p>
            <a:pPr algn="just"/>
            <a:r>
              <a:rPr dirty="0"/>
              <a:t>PLM data size may reach to yotta bytes</a:t>
            </a:r>
            <a:endParaRPr lang="en-IN" altLang="x-non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r>
              <a:rPr dirty="0"/>
              <a:t>Advantages</a:t>
            </a:r>
            <a:endParaRPr lang="en-IN" altLang="x-none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r>
              <a:rPr dirty="0"/>
              <a:t>Dialogue with consumers</a:t>
            </a:r>
            <a:endParaRPr dirty="0"/>
          </a:p>
          <a:p>
            <a:r>
              <a:rPr dirty="0"/>
              <a:t>Redevelop your products</a:t>
            </a:r>
            <a:endParaRPr dirty="0"/>
          </a:p>
          <a:p>
            <a:r>
              <a:rPr dirty="0"/>
              <a:t>Perform risk analysis</a:t>
            </a:r>
            <a:endParaRPr dirty="0"/>
          </a:p>
          <a:p>
            <a:r>
              <a:rPr dirty="0"/>
              <a:t>Keeping data safe</a:t>
            </a:r>
            <a:endParaRPr dirty="0"/>
          </a:p>
          <a:p>
            <a:r>
              <a:rPr dirty="0"/>
              <a:t>Customize your website in real time</a:t>
            </a:r>
            <a:endParaRPr dirty="0"/>
          </a:p>
          <a:p>
            <a:r>
              <a:rPr dirty="0"/>
              <a:t>Reducing maintenance cost</a:t>
            </a:r>
            <a:endParaRPr lang="en-IN" altLang="x-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r>
              <a:rPr dirty="0"/>
              <a:t>Overview</a:t>
            </a:r>
            <a:endParaRPr lang="en-IN" alt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Big Data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 Data(globally)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 Data: 3 V’s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 Data challenges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 Data in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esign Engineering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Reasons for the importance of Big Data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 and Big Data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 Data in Ecommerce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PLM in Big Data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r>
              <a:rPr dirty="0"/>
              <a:t>Conclusion</a:t>
            </a:r>
            <a:endParaRPr lang="en-IN" altLang="x-none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r>
              <a:rPr dirty="0"/>
              <a:t>Silicon valley and through social media is making Big Data a global phenomenon</a:t>
            </a:r>
            <a:endParaRPr dirty="0"/>
          </a:p>
          <a:p>
            <a:r>
              <a:rPr dirty="0"/>
              <a:t>Not only Big Data is “cool” it happens to be a huge growth area as well.</a:t>
            </a:r>
            <a:endParaRPr dirty="0"/>
          </a:p>
          <a:p>
            <a:endParaRPr lang="en-IN" altLang="x-non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algn="l">
              <a:buNone/>
            </a:pPr>
            <a:r>
              <a:rPr dirty="0"/>
              <a:t>Resources :       </a:t>
            </a:r>
            <a:endParaRPr lang="en-IN" alt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625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://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www.google.de/search?q=evolution+of+business+intelligence&amp;newwindow=1&amp;tbm=isch&amp;tbo=u&amp;source=univ&amp;sa=X&amp;ei=gEGoU5KXBuTb4QSGsoH4BQ&amp;ved=0CDsQsAQ&amp;biw=1366&amp;bih=64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https://www.google.de/search?q=big+data+TRANSACTION+INTERACTION+OBSERVATION+EXAMPLE&amp;newwindow=1&amp;source=lnms&amp;tbm=isch&amp;sa=X&amp;ei=DkaoU-H4K4Xe4QSO1oDwAg&amp;ved=0CAgQ_AUoAQ&amp;biw=1366&amp;bih=643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http://www.tcs.com/SiteCollectionDocuments/White%20Papers/Knowledge-Big-Data-Analytics-Product-Development-1213-1.pdf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http://www.meltinfo.com/ppt/ibm-big-data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://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wwwiti.cs.uni-magdeburg.de/iti_db/forschung/index.php#projekte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datascienceseries.com/stories/ten-practical-big-data-benefits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www.intel.com/content/dam/www/public/us/en/documents/product-briefs/big-data-cloud-technologies-brief.pdf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www.bigdatalandscape.com/news/why-big-data-is-a-must-in-ecommerce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www.intel.com/content/dam/www/public/us/en/documents/product-briefs/big-data-cloud-technologies-brief.pdf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http://www.gxsblogs.com/morleym/2011/10/how-the-cloud-helps-manufacturers-address-%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E2%80%98big-data%E2%80%99-challenges.html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www.itbusinessedge.com/blogs/integration/three-reasons-why-life-cycle-management-matters-more-with-big-data.html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http://www.forbes.com/sites/siliconangle/2012/02/29/big-data-is-creating-the-future-its-a-50-billion-market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http://plmtwine.com/tag/big-data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http://www.3dcadworld.com/big-data-will-important-manufacturers-future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dirty="0"/>
              <a:t>INTRODUCTION</a:t>
            </a:r>
            <a:endParaRPr lang="en-IN" alt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518318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 data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term for a collection of data sets so large and complex that it becomes difficult to process using on-hand database management tools or traditional data processing applications.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challenges that we face with dbms tools and other technologies is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capture, curation, storage, search, sharing, transfer, analysis, and visualization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r>
              <a:rPr dirty="0"/>
              <a:t>Why Big data</a:t>
            </a:r>
            <a:endParaRPr lang="en-IN" alt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 enablers for the appearance and growth of ‘Big-Data’ are: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+"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+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Increase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storage capabilities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+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Increase in processing power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+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Availability of data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620713"/>
            <a:ext cx="7921625" cy="5472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r>
              <a:rPr dirty="0"/>
              <a:t>Big data: 3 V’s</a:t>
            </a:r>
            <a:endParaRPr lang="en-IN" alt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 data is usually transformed in three dimensions- volume, velocity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variety.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Volume: Machine generated data is produced in larger quantities than non traditional data.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Velocity: This refers to the speed of data processing.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Variety: This refers to large variety of input data which in turn generates large amount of data as output.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5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39750" y="1700213"/>
            <a:ext cx="8424863" cy="4392612"/>
          </a:xfrm>
        </p:spPr>
      </p:pic>
      <p:sp>
        <p:nvSpPr>
          <p:cNvPr id="8196" name="TextBox 2"/>
          <p:cNvSpPr txBox="1"/>
          <p:nvPr/>
        </p:nvSpPr>
        <p:spPr>
          <a:xfrm>
            <a:off x="6084888" y="6021388"/>
            <a:ext cx="7064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dirty="0">
                <a:latin typeface="Calibri" panose="020F0502020204030204" pitchFamily="34" charset="0"/>
                <a:ea typeface="Arial" panose="020B0604020202020204" pitchFamily="34" charset="0"/>
              </a:rPr>
              <a:t>REF:2</a:t>
            </a:r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8313" y="765175"/>
            <a:ext cx="8064500" cy="5360988"/>
          </a:xfrm>
        </p:spPr>
      </p:pic>
      <p:sp>
        <p:nvSpPr>
          <p:cNvPr id="9219" name="TextBox 2"/>
          <p:cNvSpPr txBox="1"/>
          <p:nvPr/>
        </p:nvSpPr>
        <p:spPr>
          <a:xfrm>
            <a:off x="900113" y="6224588"/>
            <a:ext cx="5688012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IN" altLang="x-none" sz="800" dirty="0">
                <a:latin typeface="Calibri" panose="020F0502020204030204" pitchFamily="34" charset="0"/>
                <a:ea typeface="Arial" panose="020B0604020202020204" pitchFamily="34" charset="0"/>
              </a:rPr>
              <a:t>https://www.google.de/search?q=evolution+of+business+intelligence&amp;newwindow=1&amp;tbm=isch&amp;tbo=u&amp;source=univ&amp;sa=X&amp;ei=gEGoU5KXBuTb4QSGsoH4BQ&amp;ved=0CDsQsAQ&amp;biw=1366&amp;bih=64</a:t>
            </a:r>
            <a:endParaRPr lang="en-IN" altLang="x-none" sz="8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lang="en-IN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333375"/>
            <a:ext cx="8064500" cy="619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5175</Words>
  <Application>WPS Presentation</Application>
  <PresentationFormat>On-screen Show (4:3)</PresentationFormat>
  <Paragraphs>163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Arial Black</vt:lpstr>
      <vt:lpstr>Blue Waves</vt:lpstr>
      <vt:lpstr>JCS1701-BIG DATA ANALYTICS</vt:lpstr>
      <vt:lpstr>Overview</vt:lpstr>
      <vt:lpstr>INTRODUCTION</vt:lpstr>
      <vt:lpstr>Why Big data</vt:lpstr>
      <vt:lpstr>PowerPoint 演示文稿</vt:lpstr>
      <vt:lpstr>Big data: 3 V’s</vt:lpstr>
      <vt:lpstr>PowerPoint 演示文稿</vt:lpstr>
      <vt:lpstr>PowerPoint 演示文稿</vt:lpstr>
      <vt:lpstr>PowerPoint 演示文稿</vt:lpstr>
      <vt:lpstr>PowerPoint 演示文稿</vt:lpstr>
      <vt:lpstr>The Evolution of Business Intelligence</vt:lpstr>
      <vt:lpstr>PowerPoint 演示文稿</vt:lpstr>
      <vt:lpstr>Big data in design and engineering</vt:lpstr>
      <vt:lpstr>Reasons for the importance of Big Data </vt:lpstr>
      <vt:lpstr>Cloud and big data</vt:lpstr>
      <vt:lpstr>Bigdata in Ecommerce</vt:lpstr>
      <vt:lpstr>PLM in Big Data</vt:lpstr>
      <vt:lpstr>PLM adopts Big Data?</vt:lpstr>
      <vt:lpstr>Advantages</vt:lpstr>
      <vt:lpstr>Conclusion</vt:lpstr>
      <vt:lpstr>Resources :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WPS_1678924981</cp:lastModifiedBy>
  <cp:revision>47</cp:revision>
  <dcterms:created xsi:type="dcterms:W3CDTF">2014-06-18T15:54:00Z</dcterms:created>
  <dcterms:modified xsi:type="dcterms:W3CDTF">2025-11-20T09:48:12Z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FF3E96EBA1EE4584991F3A3A04344FBA_13</vt:lpwstr>
  </property>
  <property fmtid="{D5CDD505-2E9C-101B-9397-08002B2CF9AE}" pid="3" name="KSOProductBuildVer">
    <vt:lpwstr>1033-12.2.0.23155</vt:lpwstr>
  </property>
</Properties>
</file>